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76" r:id="rId3"/>
    <p:sldId id="263" r:id="rId4"/>
    <p:sldId id="272" r:id="rId5"/>
    <p:sldId id="273" r:id="rId6"/>
    <p:sldId id="269" r:id="rId7"/>
    <p:sldId id="266" r:id="rId8"/>
    <p:sldId id="264" r:id="rId9"/>
    <p:sldId id="262" r:id="rId10"/>
    <p:sldId id="267" r:id="rId11"/>
    <p:sldId id="268" r:id="rId12"/>
    <p:sldId id="265" r:id="rId13"/>
    <p:sldId id="270" r:id="rId14"/>
    <p:sldId id="271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6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72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2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4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1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9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74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87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1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SU-ppt-2011-white-final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9634C-365A-9845-9775-8941B6FBB9E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8EB61-6689-BD46-842D-184A5EFC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6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r.ithaka.org/blog/leading-the-library-by-looking-beyond-the-librar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owndailyherald.com/2020/01/28/r-hospital-utilizes-3d-augmented-virtual-realit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ntana.edu/v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qualreality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r.edu/nevada-today/news/2018/vrinmededucati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doralyn@montan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Virtual Reality in Libraries: </a:t>
            </a:r>
            <a:br>
              <a:rPr lang="en-US" dirty="0"/>
            </a:br>
            <a:r>
              <a:rPr lang="en-US" dirty="0"/>
              <a:t>Research Partnership Opportunities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Doralyn Rossmann</a:t>
            </a:r>
          </a:p>
          <a:p>
            <a:r>
              <a:rPr lang="en-US" dirty="0"/>
              <a:t>Thursday, May 14, 2020</a:t>
            </a:r>
          </a:p>
          <a:p>
            <a:r>
              <a:rPr lang="en-US" dirty="0"/>
              <a:t>CNI Spring Membership Meeting</a:t>
            </a:r>
          </a:p>
        </p:txBody>
      </p:sp>
    </p:spTree>
    <p:extLst>
      <p:ext uri="{BB962C8B-B14F-4D97-AF65-F5344CB8AC3E}">
        <p14:creationId xmlns:p14="http://schemas.microsoft.com/office/powerpoint/2010/main" val="221482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5608"/>
            <a:ext cx="8229600" cy="852030"/>
          </a:xfrm>
        </p:spPr>
        <p:txBody>
          <a:bodyPr>
            <a:normAutofit fontScale="90000"/>
          </a:bodyPr>
          <a:lstStyle/>
          <a:p>
            <a:r>
              <a:rPr lang="en-US" dirty="0"/>
              <a:t>Leading the Library By Looking Beyond the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“There is a consistent relationship between the library’s investment in initiatives that align with broader institutional missions beyond the library and how directors believe both they and their libraries are valued.”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“… at doctoral universities, directors perceive that both they and their library are more highly valued when they also perceive that their supervisors highly value their </a:t>
            </a:r>
            <a:r>
              <a:rPr lang="en-US" i="1" dirty="0"/>
              <a:t>research </a:t>
            </a:r>
            <a:r>
              <a:rPr lang="en-US" dirty="0"/>
              <a:t>functions. This includes the library serving as a repository of resources and providing active support to increase the productivity of faculty research and scholarship.”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From: Ithaka S+R blog post: </a:t>
            </a:r>
            <a:r>
              <a:rPr lang="en-US" dirty="0">
                <a:hlinkClick r:id="rId2"/>
              </a:rPr>
              <a:t>https://sr.ithaka.org/blog/leading-the-library-by-looking-beyond-the-library/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625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 &amp; Libraries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Hardware provision</a:t>
            </a:r>
          </a:p>
          <a:p>
            <a:r>
              <a:rPr lang="en-US" dirty="0"/>
              <a:t>Software/app provision</a:t>
            </a:r>
          </a:p>
          <a:p>
            <a:r>
              <a:rPr lang="en-US" dirty="0"/>
              <a:t>Space provision</a:t>
            </a:r>
          </a:p>
          <a:p>
            <a:r>
              <a:rPr lang="en-US" dirty="0"/>
              <a:t>Courses/instruction</a:t>
            </a:r>
          </a:p>
          <a:p>
            <a:r>
              <a:rPr lang="en-US" dirty="0"/>
              <a:t>Expertise/referrals</a:t>
            </a:r>
          </a:p>
        </p:txBody>
      </p:sp>
    </p:spTree>
    <p:extLst>
      <p:ext uri="{BB962C8B-B14F-4D97-AF65-F5344CB8AC3E}">
        <p14:creationId xmlns:p14="http://schemas.microsoft.com/office/powerpoint/2010/main" val="33159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 &amp; Libraries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Virtual Reality (VR) content development</a:t>
            </a:r>
          </a:p>
          <a:p>
            <a:r>
              <a:rPr lang="en-US" dirty="0"/>
              <a:t>Preservation of locally-created VR content (</a:t>
            </a:r>
            <a:r>
              <a:rPr lang="en-US" dirty="0">
                <a:hlinkClick r:id="rId2"/>
              </a:rPr>
              <a:t>https://www.browndailyherald.com/2020/01/28/r-hospital-utilizes-3d-augmented-virtual-reality/</a:t>
            </a:r>
            <a:r>
              <a:rPr lang="en-US" dirty="0"/>
              <a:t>) </a:t>
            </a:r>
          </a:p>
          <a:p>
            <a:r>
              <a:rPr lang="en-US" dirty="0"/>
              <a:t>Creation of 3-D/VR models of objects, texts</a:t>
            </a:r>
          </a:p>
          <a:p>
            <a:r>
              <a:rPr lang="en-US" dirty="0"/>
              <a:t>Research opportunities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Leading the Library: Looking Beyond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Ithaka S+R blog post</a:t>
            </a:r>
          </a:p>
          <a:p>
            <a:r>
              <a:rPr lang="en-US" dirty="0"/>
              <a:t>Bigger than the library</a:t>
            </a:r>
          </a:p>
          <a:p>
            <a:r>
              <a:rPr lang="en-US" dirty="0"/>
              <a:t>Not just traditional activity, but capitalizes on our abilities to:</a:t>
            </a:r>
          </a:p>
          <a:p>
            <a:pPr lvl="1"/>
            <a:r>
              <a:rPr lang="en-US" dirty="0"/>
              <a:t>Pull people and resources together</a:t>
            </a:r>
          </a:p>
          <a:p>
            <a:pPr lvl="1"/>
            <a:r>
              <a:rPr lang="en-US" dirty="0"/>
              <a:t>Help people innovate</a:t>
            </a:r>
          </a:p>
          <a:p>
            <a:pPr lvl="1"/>
            <a:r>
              <a:rPr lang="en-US" dirty="0"/>
              <a:t>Tell stories and preserve heritage</a:t>
            </a:r>
          </a:p>
          <a:p>
            <a:pPr lvl="1"/>
            <a:r>
              <a:rPr lang="en-US" dirty="0"/>
              <a:t>Advance research and science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26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Montana State University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 emerging VR support entities:</a:t>
            </a:r>
          </a:p>
          <a:p>
            <a:pPr lvl="1"/>
            <a:r>
              <a:rPr lang="en-US" dirty="0"/>
              <a:t>Academic Technology &amp; Outreach:</a:t>
            </a:r>
          </a:p>
          <a:p>
            <a:pPr lvl="2"/>
            <a:r>
              <a:rPr lang="en-US" dirty="0"/>
              <a:t>Teaching &amp; Learning Technologies studio (teaching VR)</a:t>
            </a:r>
          </a:p>
          <a:p>
            <a:pPr lvl="1"/>
            <a:r>
              <a:rPr lang="en-US" dirty="0"/>
              <a:t>Library</a:t>
            </a:r>
          </a:p>
          <a:p>
            <a:pPr lvl="2"/>
            <a:r>
              <a:rPr lang="en-US" dirty="0"/>
              <a:t>Virtual Discovery Space (using VR)</a:t>
            </a:r>
          </a:p>
          <a:p>
            <a:pPr lvl="1"/>
            <a:r>
              <a:rPr lang="en-US" dirty="0"/>
              <a:t>University Information Technology</a:t>
            </a:r>
          </a:p>
          <a:p>
            <a:pPr lvl="2"/>
            <a:r>
              <a:rPr lang="en-US" dirty="0"/>
              <a:t>Montana Reality Lab (developing VR)</a:t>
            </a:r>
          </a:p>
          <a:p>
            <a:r>
              <a:rPr lang="en-US" dirty="0"/>
              <a:t>Support &amp; Synergy (</a:t>
            </a:r>
            <a:r>
              <a:rPr lang="en-US" dirty="0">
                <a:hlinkClick r:id="rId2"/>
              </a:rPr>
              <a:t>www.montana.edu/vr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30544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Study:</a:t>
            </a:r>
          </a:p>
          <a:p>
            <a:pPr lvl="1"/>
            <a:r>
              <a:rPr lang="en-US" dirty="0"/>
              <a:t>Computer Science Ethics Course</a:t>
            </a:r>
          </a:p>
          <a:p>
            <a:pPr lvl="2"/>
            <a:r>
              <a:rPr lang="en-US" dirty="0"/>
              <a:t>Equal Reality (</a:t>
            </a:r>
            <a:r>
              <a:rPr lang="en-US" dirty="0">
                <a:hlinkClick r:id="rId2"/>
              </a:rPr>
              <a:t>https://equalreality.com/</a:t>
            </a:r>
            <a:r>
              <a:rPr lang="en-US" dirty="0"/>
              <a:t>) &amp; role of bias</a:t>
            </a:r>
          </a:p>
          <a:p>
            <a:pPr lvl="2"/>
            <a:r>
              <a:rPr lang="en-US" dirty="0"/>
              <a:t>Potential for understanding bias in:</a:t>
            </a:r>
          </a:p>
          <a:p>
            <a:pPr lvl="3"/>
            <a:r>
              <a:rPr lang="en-US" dirty="0"/>
              <a:t>Asking for information</a:t>
            </a:r>
          </a:p>
          <a:p>
            <a:pPr lvl="3"/>
            <a:r>
              <a:rPr lang="en-US" dirty="0"/>
              <a:t>Providing information</a:t>
            </a:r>
          </a:p>
          <a:p>
            <a:pPr lvl="3"/>
            <a:r>
              <a:rPr lang="en-US" dirty="0"/>
              <a:t>Interpreting information </a:t>
            </a:r>
          </a:p>
          <a:p>
            <a:pPr lvl="2"/>
            <a:r>
              <a:rPr lang="en-US" dirty="0"/>
              <a:t>Library provided location, scheduling, hardware, software</a:t>
            </a:r>
          </a:p>
          <a:p>
            <a:pPr lvl="2"/>
            <a:r>
              <a:rPr lang="en-US" dirty="0"/>
              <a:t>Conversation followed…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43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VR for Mitigating Bias with Libraries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Avatars let users shape who they are – both patron &amp; librarian</a:t>
            </a:r>
          </a:p>
          <a:p>
            <a:r>
              <a:rPr lang="en-US" dirty="0"/>
              <a:t>Spaces have different dynamic</a:t>
            </a:r>
          </a:p>
          <a:p>
            <a:r>
              <a:rPr lang="en-US" dirty="0"/>
              <a:t>New concept of “library”</a:t>
            </a:r>
          </a:p>
          <a:p>
            <a:r>
              <a:rPr lang="en-US" dirty="0"/>
              <a:t>Still produces inequalities – hardware, internet, VR skills</a:t>
            </a:r>
          </a:p>
          <a:p>
            <a:r>
              <a:rPr lang="en-US" dirty="0"/>
              <a:t>Remote/online environment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94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Study:</a:t>
            </a:r>
          </a:p>
          <a:p>
            <a:pPr lvl="1"/>
            <a:r>
              <a:rPr lang="en-US" dirty="0"/>
              <a:t>Counseling Research</a:t>
            </a:r>
          </a:p>
          <a:p>
            <a:pPr lvl="2"/>
            <a:r>
              <a:rPr lang="en-US" dirty="0"/>
              <a:t>Remote counselors to reach people who need a counselor right away</a:t>
            </a:r>
          </a:p>
          <a:p>
            <a:pPr lvl="2"/>
            <a:r>
              <a:rPr lang="en-US" dirty="0"/>
              <a:t>Because of distance (remote)</a:t>
            </a:r>
          </a:p>
          <a:p>
            <a:pPr lvl="2"/>
            <a:r>
              <a:rPr lang="en-US" dirty="0"/>
              <a:t>Because of immobility</a:t>
            </a:r>
          </a:p>
          <a:p>
            <a:pPr lvl="2"/>
            <a:r>
              <a:rPr lang="en-US" dirty="0"/>
              <a:t>Because of limited financial resources</a:t>
            </a:r>
          </a:p>
          <a:p>
            <a:pPr lvl="2"/>
            <a:r>
              <a:rPr lang="en-US" dirty="0"/>
              <a:t>Because of suicidal thoughts</a:t>
            </a:r>
          </a:p>
          <a:p>
            <a:pPr lvl="1"/>
            <a:r>
              <a:rPr lang="en-US" dirty="0"/>
              <a:t>Library learned about through CS Bias instructor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0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 for Just in Time Library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Remote Librarians to reach people who need help right away</a:t>
            </a:r>
          </a:p>
          <a:p>
            <a:r>
              <a:rPr lang="en-US" dirty="0"/>
              <a:t>Because of distance (remote)</a:t>
            </a:r>
          </a:p>
          <a:p>
            <a:r>
              <a:rPr lang="en-US" dirty="0"/>
              <a:t>Because of immobility</a:t>
            </a:r>
          </a:p>
          <a:p>
            <a:r>
              <a:rPr lang="en-US" dirty="0"/>
              <a:t>Because of limited financial resources</a:t>
            </a:r>
          </a:p>
          <a:p>
            <a:r>
              <a:rPr lang="en-US" dirty="0"/>
              <a:t>Because of time constraints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Study:</a:t>
            </a:r>
          </a:p>
          <a:p>
            <a:pPr lvl="1"/>
            <a:r>
              <a:rPr lang="en-US" dirty="0"/>
              <a:t>Medical Communication (</a:t>
            </a:r>
            <a:r>
              <a:rPr lang="en-US" dirty="0">
                <a:hlinkClick r:id="rId2"/>
              </a:rPr>
              <a:t>https://www.unr.edu/nevada-today/news/2018/vrinmededucation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How communication happens in a medical setting</a:t>
            </a:r>
          </a:p>
          <a:p>
            <a:pPr lvl="2"/>
            <a:r>
              <a:rPr lang="en-US" dirty="0"/>
              <a:t>Communication among key players – doctors, nurses, reception, patients</a:t>
            </a:r>
          </a:p>
          <a:p>
            <a:pPr lvl="2"/>
            <a:r>
              <a:rPr lang="en-US" dirty="0"/>
              <a:t>Understanding of patient experience and how information is gathered and communicated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05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35CE2-1F38-4E6A-B381-BCCC033B4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 Interview &amp; Patron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982D7-71CD-4A97-8B64-FD110F534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Patron experiences in the library</a:t>
            </a:r>
          </a:p>
          <a:p>
            <a:pPr lvl="1"/>
            <a:r>
              <a:rPr lang="en-US" dirty="0"/>
              <a:t>Entering space</a:t>
            </a:r>
          </a:p>
          <a:p>
            <a:pPr lvl="1"/>
            <a:r>
              <a:rPr lang="en-US" dirty="0"/>
              <a:t>Finding personnel</a:t>
            </a:r>
          </a:p>
          <a:p>
            <a:pPr lvl="1"/>
            <a:r>
              <a:rPr lang="en-US" dirty="0"/>
              <a:t>Asking questions</a:t>
            </a:r>
          </a:p>
          <a:p>
            <a:pPr lvl="1"/>
            <a:r>
              <a:rPr lang="en-US" dirty="0"/>
              <a:t>Getting answers</a:t>
            </a:r>
          </a:p>
          <a:p>
            <a:pPr lvl="1"/>
            <a:r>
              <a:rPr lang="en-US" dirty="0"/>
              <a:t>Accessing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2209108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</a:t>
            </a:r>
          </a:p>
          <a:p>
            <a:pPr lvl="1"/>
            <a:r>
              <a:rPr lang="en-US" dirty="0"/>
              <a:t>Citizen Science: Project </a:t>
            </a:r>
            <a:r>
              <a:rPr lang="en-US" dirty="0" err="1"/>
              <a:t>eTrout</a:t>
            </a:r>
            <a:r>
              <a:rPr lang="en-US" dirty="0"/>
              <a:t> (https://www.usgs.gov/centers/cba/science/project-etrout-linking-research-and-education-virtual-reality) </a:t>
            </a:r>
          </a:p>
          <a:p>
            <a:pPr lvl="2"/>
            <a:r>
              <a:rPr lang="en-US" dirty="0"/>
              <a:t>VR to have people gather data</a:t>
            </a:r>
          </a:p>
          <a:p>
            <a:pPr lvl="2"/>
            <a:r>
              <a:rPr lang="en-US" dirty="0"/>
              <a:t>Crowdsourcing</a:t>
            </a:r>
          </a:p>
          <a:p>
            <a:pPr lvl="2"/>
            <a:r>
              <a:rPr lang="en-US" dirty="0"/>
              <a:t>Potential role of library to recruit for and </a:t>
            </a:r>
            <a:r>
              <a:rPr lang="en-US"/>
              <a:t>participate in research </a:t>
            </a:r>
            <a:r>
              <a:rPr lang="en-US" dirty="0"/>
              <a:t>studies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002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</a:t>
            </a:r>
          </a:p>
          <a:p>
            <a:pPr lvl="1"/>
            <a:r>
              <a:rPr lang="en-US" dirty="0"/>
              <a:t>MSU Engineers without Borders, Film &amp; Photography, Library and VR &amp; 360 Video </a:t>
            </a:r>
          </a:p>
          <a:p>
            <a:pPr lvl="2"/>
            <a:r>
              <a:rPr lang="en-US" dirty="0"/>
              <a:t>Mapping new school library in Kenya through VR</a:t>
            </a:r>
          </a:p>
          <a:p>
            <a:pPr lvl="2"/>
            <a:r>
              <a:rPr lang="en-US" dirty="0"/>
              <a:t>Storytelling: creation of 360 videos to tell story of community</a:t>
            </a:r>
          </a:p>
          <a:p>
            <a:pPr lvl="2"/>
            <a:r>
              <a:rPr lang="en-US" dirty="0"/>
              <a:t>Preserving video by the Library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54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Leading the Library: Looking Beyond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ITHICA S+R blog post</a:t>
            </a:r>
          </a:p>
          <a:p>
            <a:r>
              <a:rPr lang="en-US" dirty="0"/>
              <a:t>Bigger than the library</a:t>
            </a:r>
          </a:p>
          <a:p>
            <a:r>
              <a:rPr lang="en-US" dirty="0"/>
              <a:t>Not just traditional activity, but capitalizes on our abilities to:</a:t>
            </a:r>
          </a:p>
          <a:p>
            <a:pPr lvl="1"/>
            <a:r>
              <a:rPr lang="en-US" dirty="0"/>
              <a:t>Pull people and resources together</a:t>
            </a:r>
          </a:p>
          <a:p>
            <a:pPr lvl="1"/>
            <a:r>
              <a:rPr lang="en-US" dirty="0"/>
              <a:t>Help people innovate</a:t>
            </a:r>
          </a:p>
          <a:p>
            <a:pPr lvl="1"/>
            <a:r>
              <a:rPr lang="en-US" dirty="0"/>
              <a:t>Tell stories and preserve heritage</a:t>
            </a:r>
          </a:p>
          <a:p>
            <a:pPr lvl="1"/>
            <a:r>
              <a:rPr lang="en-US" dirty="0"/>
              <a:t>Advance research and science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0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68DC5-D28B-48AD-89C7-627795168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/>
              <a:t>Comments? Thoughts?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me:</a:t>
            </a:r>
          </a:p>
          <a:p>
            <a:pPr marL="0" indent="0" algn="ctr">
              <a:buNone/>
            </a:pPr>
            <a:r>
              <a:rPr lang="en-US" dirty="0"/>
              <a:t>Doralyn Rossmann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doralyn@montana.edu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@doralyn on Twitter</a:t>
            </a:r>
          </a:p>
        </p:txBody>
      </p:sp>
    </p:spTree>
    <p:extLst>
      <p:ext uri="{BB962C8B-B14F-4D97-AF65-F5344CB8AC3E}">
        <p14:creationId xmlns:p14="http://schemas.microsoft.com/office/powerpoint/2010/main" val="296980552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B11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5651</TotalTime>
  <Words>604</Words>
  <Application>Microsoft Office PowerPoint</Application>
  <PresentationFormat>On-screen Show (4:3)</PresentationFormat>
  <Paragraphs>109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1_Custom Design</vt:lpstr>
      <vt:lpstr> Virtual Reality in Libraries:  Research Partnership Opportunities </vt:lpstr>
      <vt:lpstr>Leading the Library By Looking Beyond the Library</vt:lpstr>
      <vt:lpstr>Virtual Reality &amp; Libraries</vt:lpstr>
      <vt:lpstr>Virtual Reality &amp; Libraries</vt:lpstr>
      <vt:lpstr>Leading the Library: Looking Beyond</vt:lpstr>
      <vt:lpstr>Montana State University</vt:lpstr>
      <vt:lpstr>Research Opportunities</vt:lpstr>
      <vt:lpstr>VR for Mitigating Bias with Libraries</vt:lpstr>
      <vt:lpstr>Research Opportunities</vt:lpstr>
      <vt:lpstr>VR for Just in Time Library Needs</vt:lpstr>
      <vt:lpstr>Research Opportunities</vt:lpstr>
      <vt:lpstr>Reference Interview &amp; Patron Experience</vt:lpstr>
      <vt:lpstr>Research Opportunities</vt:lpstr>
      <vt:lpstr>Research Opportunities</vt:lpstr>
      <vt:lpstr>Leading the Library: Looking Beyond</vt:lpstr>
      <vt:lpstr>PowerPoint Presentation</vt:lpstr>
    </vt:vector>
  </TitlesOfParts>
  <Company>Montana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Lambert</dc:creator>
  <cp:lastModifiedBy>Rossmann, Doralyn</cp:lastModifiedBy>
  <cp:revision>24</cp:revision>
  <dcterms:created xsi:type="dcterms:W3CDTF">2012-04-26T20:02:36Z</dcterms:created>
  <dcterms:modified xsi:type="dcterms:W3CDTF">2020-05-14T16:08:56Z</dcterms:modified>
</cp:coreProperties>
</file>